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7" r:id="rId11"/>
    <p:sldId id="288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uk-UA" dirty="0"/>
            <a:t>Головна ідея проекту</a:t>
          </a: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endParaRPr lang="ru-RU" dirty="0"/>
        </a:p>
        <a:p>
          <a:pPr>
            <a:lnSpc>
              <a:spcPct val="100000"/>
            </a:lnSpc>
          </a:pPr>
          <a:r>
            <a:rPr lang="ru-RU" dirty="0" err="1"/>
            <a:t>Створити</a:t>
          </a:r>
          <a:r>
            <a:rPr lang="ru-RU" dirty="0"/>
            <a:t> </a:t>
          </a:r>
          <a:r>
            <a:rPr lang="ru-RU" dirty="0" err="1"/>
            <a:t>інтерактивний</a:t>
          </a:r>
          <a:r>
            <a:rPr lang="ru-RU" dirty="0"/>
            <a:t> </a:t>
          </a:r>
          <a:r>
            <a:rPr lang="ru-RU" dirty="0" err="1"/>
            <a:t>дашборд</a:t>
          </a:r>
          <a:r>
            <a:rPr lang="ru-RU" dirty="0"/>
            <a:t> для </a:t>
          </a:r>
          <a:r>
            <a:rPr lang="ru-RU" dirty="0" err="1"/>
            <a:t>візуалізації</a:t>
          </a:r>
          <a:r>
            <a:rPr lang="ru-RU" dirty="0"/>
            <a:t> </a:t>
          </a:r>
          <a:r>
            <a:rPr lang="ru-RU" dirty="0" err="1"/>
            <a:t>повної</a:t>
          </a:r>
          <a:r>
            <a:rPr lang="ru-RU" dirty="0"/>
            <a:t> воронки </a:t>
          </a:r>
          <a:r>
            <a:rPr lang="ru-RU" dirty="0" err="1"/>
            <a:t>конверсії</a:t>
          </a:r>
          <a:r>
            <a:rPr lang="ru-RU" dirty="0"/>
            <a:t> — </a:t>
          </a:r>
          <a:r>
            <a:rPr lang="ru-RU" dirty="0" err="1"/>
            <a:t>від</a:t>
          </a:r>
          <a:r>
            <a:rPr lang="ru-RU" dirty="0"/>
            <a:t> початку </a:t>
          </a:r>
          <a:r>
            <a:rPr lang="ru-RU" dirty="0" err="1"/>
            <a:t>сесії</a:t>
          </a:r>
          <a:r>
            <a:rPr lang="ru-RU" dirty="0"/>
            <a:t> до покупки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uk-UA" dirty="0"/>
            <a:t>Стек технологій</a:t>
          </a: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• SQL (</a:t>
          </a:r>
          <a:r>
            <a:rPr lang="en-US" dirty="0" err="1"/>
            <a:t>BigQuery</a:t>
          </a:r>
          <a:r>
            <a:rPr lang="en-US" dirty="0"/>
            <a:t>)</a:t>
          </a:r>
          <a:br>
            <a:rPr lang="en-US" dirty="0"/>
          </a:br>
          <a:r>
            <a:rPr lang="en-US" dirty="0"/>
            <a:t>• Google </a:t>
          </a:r>
          <a:r>
            <a:rPr lang="en-US" dirty="0" err="1"/>
            <a:t>BigQuery</a:t>
          </a:r>
          <a:r>
            <a:rPr lang="en-US" dirty="0"/>
            <a:t> Public Datasets</a:t>
          </a:r>
          <a:br>
            <a:rPr lang="en-US" dirty="0"/>
          </a:br>
          <a:r>
            <a:rPr lang="en-US" dirty="0"/>
            <a:t>• Tableau Public</a:t>
          </a:r>
          <a:br>
            <a:rPr lang="en-US" dirty="0"/>
          </a:br>
          <a:r>
            <a:rPr lang="en-US" dirty="0"/>
            <a:t>• Google Sheets (</a:t>
          </a:r>
          <a:r>
            <a:rPr lang="ru-RU" dirty="0" err="1"/>
            <a:t>перевірка</a:t>
          </a:r>
          <a:r>
            <a:rPr lang="ru-RU" dirty="0"/>
            <a:t>, </a:t>
          </a:r>
          <a:r>
            <a:rPr lang="ru-RU" dirty="0" err="1"/>
            <a:t>попередній</a:t>
          </a:r>
          <a:r>
            <a:rPr lang="ru-RU" dirty="0"/>
            <a:t> </a:t>
          </a:r>
          <a:r>
            <a:rPr lang="ru-RU" dirty="0" err="1"/>
            <a:t>аналіз</a:t>
          </a:r>
          <a:r>
            <a:rPr lang="ru-RU" dirty="0"/>
            <a:t>)</a:t>
          </a:r>
          <a:br>
            <a:rPr lang="ru-RU" dirty="0"/>
          </a:br>
          <a:r>
            <a:rPr lang="ru-RU" dirty="0"/>
            <a:t>• </a:t>
          </a:r>
          <a:r>
            <a:rPr lang="en-US" dirty="0"/>
            <a:t>PowerPoint (</a:t>
          </a:r>
          <a:r>
            <a:rPr lang="ru-RU" dirty="0"/>
            <a:t>для </a:t>
          </a:r>
          <a:r>
            <a:rPr lang="ru-RU" dirty="0" err="1"/>
            <a:t>презентації</a:t>
          </a:r>
          <a:r>
            <a:rPr lang="ru-RU" dirty="0"/>
            <a:t>)</a:t>
          </a:r>
          <a:endParaRPr lang="uk-UA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uk-UA" dirty="0"/>
            <a:t>Термін виконання</a:t>
          </a: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endParaRPr lang="uk-UA" dirty="0"/>
        </a:p>
        <a:p>
          <a:pPr>
            <a:lnSpc>
              <a:spcPct val="100000"/>
            </a:lnSpc>
          </a:pPr>
          <a:endParaRPr lang="uk-UA" dirty="0"/>
        </a:p>
        <a:p>
          <a:pPr>
            <a:lnSpc>
              <a:spcPct val="100000"/>
            </a:lnSpc>
          </a:pPr>
          <a:r>
            <a:rPr lang="uk-UA" dirty="0"/>
            <a:t>8 днів</a:t>
          </a: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 custLinFactNeighborX="-320" custLinFactNeighborY="12350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 custScaleY="107719" custLinFactNeighborX="-484" custLinFactNeighborY="11440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 custLinFactNeighborY="-237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1940" y="21424"/>
          <a:ext cx="1079788" cy="10797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0" y="1313216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uk-UA" sz="2300" kern="1200" dirty="0"/>
            <a:t>Головна ідея проекту</a:t>
          </a:r>
          <a:endParaRPr lang="en-US" sz="2300" kern="1200" dirty="0"/>
        </a:p>
      </dsp:txBody>
      <dsp:txXfrm>
        <a:off x="0" y="1313216"/>
        <a:ext cx="3085109" cy="462766"/>
      </dsp:txXfrm>
    </dsp:sp>
    <dsp:sp modelId="{DD091D0A-5A25-4241-91F3-18D32B0BDD4F}">
      <dsp:nvSpPr>
        <dsp:cNvPr id="0" name=""/>
        <dsp:cNvSpPr/>
      </dsp:nvSpPr>
      <dsp:spPr>
        <a:xfrm>
          <a:off x="0" y="1741582"/>
          <a:ext cx="3085109" cy="1973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 err="1"/>
            <a:t>Створити</a:t>
          </a:r>
          <a:r>
            <a:rPr lang="ru-RU" sz="1700" kern="1200" dirty="0"/>
            <a:t> </a:t>
          </a:r>
          <a:r>
            <a:rPr lang="ru-RU" sz="1700" kern="1200" dirty="0" err="1"/>
            <a:t>інтерактивний</a:t>
          </a:r>
          <a:r>
            <a:rPr lang="ru-RU" sz="1700" kern="1200" dirty="0"/>
            <a:t> </a:t>
          </a:r>
          <a:r>
            <a:rPr lang="ru-RU" sz="1700" kern="1200" dirty="0" err="1"/>
            <a:t>дашборд</a:t>
          </a:r>
          <a:r>
            <a:rPr lang="ru-RU" sz="1700" kern="1200" dirty="0"/>
            <a:t> для </a:t>
          </a:r>
          <a:r>
            <a:rPr lang="ru-RU" sz="1700" kern="1200" dirty="0" err="1"/>
            <a:t>візуалізації</a:t>
          </a:r>
          <a:r>
            <a:rPr lang="ru-RU" sz="1700" kern="1200" dirty="0"/>
            <a:t> </a:t>
          </a:r>
          <a:r>
            <a:rPr lang="ru-RU" sz="1700" kern="1200" dirty="0" err="1"/>
            <a:t>повної</a:t>
          </a:r>
          <a:r>
            <a:rPr lang="ru-RU" sz="1700" kern="1200" dirty="0"/>
            <a:t> воронки </a:t>
          </a:r>
          <a:r>
            <a:rPr lang="ru-RU" sz="1700" kern="1200" dirty="0" err="1"/>
            <a:t>конверсії</a:t>
          </a:r>
          <a:r>
            <a:rPr lang="ru-RU" sz="1700" kern="1200" dirty="0"/>
            <a:t> — </a:t>
          </a:r>
          <a:r>
            <a:rPr lang="ru-RU" sz="1700" kern="1200" dirty="0" err="1"/>
            <a:t>від</a:t>
          </a:r>
          <a:r>
            <a:rPr lang="ru-RU" sz="1700" kern="1200" dirty="0"/>
            <a:t> початку </a:t>
          </a:r>
          <a:r>
            <a:rPr lang="ru-RU" sz="1700" kern="1200" dirty="0" err="1"/>
            <a:t>сесії</a:t>
          </a:r>
          <a:r>
            <a:rPr lang="ru-RU" sz="1700" kern="1200" dirty="0"/>
            <a:t> до покупки</a:t>
          </a:r>
        </a:p>
      </dsp:txBody>
      <dsp:txXfrm>
        <a:off x="0" y="1741582"/>
        <a:ext cx="3085109" cy="1973167"/>
      </dsp:txXfrm>
    </dsp:sp>
    <dsp:sp modelId="{210823F6-AC1A-46E3-9D99-A319DF497539}">
      <dsp:nvSpPr>
        <dsp:cNvPr id="0" name=""/>
        <dsp:cNvSpPr/>
      </dsp:nvSpPr>
      <dsp:spPr>
        <a:xfrm>
          <a:off x="4636943" y="56773"/>
          <a:ext cx="1079788" cy="10797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4282" y="1291413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uk-UA" sz="2300" kern="1200" dirty="0"/>
            <a:t>Стек технологій</a:t>
          </a:r>
          <a:endParaRPr lang="en-US" sz="2300" kern="1200" dirty="0"/>
        </a:p>
      </dsp:txBody>
      <dsp:txXfrm>
        <a:off x="3634282" y="1291413"/>
        <a:ext cx="3085109" cy="462766"/>
      </dsp:txXfrm>
    </dsp:sp>
    <dsp:sp modelId="{7CD40649-A74C-4AD8-B9D0-2573A1955C91}">
      <dsp:nvSpPr>
        <dsp:cNvPr id="0" name=""/>
        <dsp:cNvSpPr/>
      </dsp:nvSpPr>
      <dsp:spPr>
        <a:xfrm>
          <a:off x="3634282" y="1826203"/>
          <a:ext cx="3085109" cy="1831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SQL (</a:t>
          </a:r>
          <a:r>
            <a:rPr lang="en-US" sz="1700" kern="1200" dirty="0" err="1"/>
            <a:t>BigQuery</a:t>
          </a:r>
          <a:r>
            <a:rPr lang="en-US" sz="1700" kern="1200" dirty="0"/>
            <a:t>)</a:t>
          </a:r>
          <a:br>
            <a:rPr lang="en-US" sz="1700" kern="1200" dirty="0"/>
          </a:br>
          <a:r>
            <a:rPr lang="en-US" sz="1700" kern="1200" dirty="0"/>
            <a:t>• Google </a:t>
          </a:r>
          <a:r>
            <a:rPr lang="en-US" sz="1700" kern="1200" dirty="0" err="1"/>
            <a:t>BigQuery</a:t>
          </a:r>
          <a:r>
            <a:rPr lang="en-US" sz="1700" kern="1200" dirty="0"/>
            <a:t> Public Datasets</a:t>
          </a:r>
          <a:br>
            <a:rPr lang="en-US" sz="1700" kern="1200" dirty="0"/>
          </a:br>
          <a:r>
            <a:rPr lang="en-US" sz="1700" kern="1200" dirty="0"/>
            <a:t>• Tableau Public</a:t>
          </a:r>
          <a:br>
            <a:rPr lang="en-US" sz="1700" kern="1200" dirty="0"/>
          </a:br>
          <a:r>
            <a:rPr lang="en-US" sz="1700" kern="1200" dirty="0"/>
            <a:t>• Google Sheets (</a:t>
          </a:r>
          <a:r>
            <a:rPr lang="ru-RU" sz="1700" kern="1200" dirty="0" err="1"/>
            <a:t>перевірка</a:t>
          </a:r>
          <a:r>
            <a:rPr lang="ru-RU" sz="1700" kern="1200" dirty="0"/>
            <a:t>, </a:t>
          </a:r>
          <a:r>
            <a:rPr lang="ru-RU" sz="1700" kern="1200" dirty="0" err="1"/>
            <a:t>попередній</a:t>
          </a:r>
          <a:r>
            <a:rPr lang="ru-RU" sz="1700" kern="1200" dirty="0"/>
            <a:t> </a:t>
          </a:r>
          <a:r>
            <a:rPr lang="ru-RU" sz="1700" kern="1200" dirty="0" err="1"/>
            <a:t>аналіз</a:t>
          </a:r>
          <a:r>
            <a:rPr lang="ru-RU" sz="1700" kern="1200" dirty="0"/>
            <a:t>)</a:t>
          </a:r>
          <a:br>
            <a:rPr lang="ru-RU" sz="1700" kern="1200" dirty="0"/>
          </a:br>
          <a:r>
            <a:rPr lang="ru-RU" sz="1700" kern="1200" dirty="0"/>
            <a:t>• </a:t>
          </a:r>
          <a:r>
            <a:rPr lang="en-US" sz="1700" kern="1200" dirty="0"/>
            <a:t>PowerPoint (</a:t>
          </a:r>
          <a:r>
            <a:rPr lang="ru-RU" sz="1700" kern="1200" dirty="0"/>
            <a:t>для </a:t>
          </a:r>
          <a:r>
            <a:rPr lang="ru-RU" sz="1700" kern="1200" dirty="0" err="1"/>
            <a:t>презентації</a:t>
          </a:r>
          <a:r>
            <a:rPr lang="ru-RU" sz="1700" kern="1200" dirty="0"/>
            <a:t>)</a:t>
          </a:r>
          <a:endParaRPr lang="uk-UA" sz="1700" kern="1200" dirty="0"/>
        </a:p>
      </dsp:txBody>
      <dsp:txXfrm>
        <a:off x="3634282" y="1826203"/>
        <a:ext cx="3085109" cy="1831772"/>
      </dsp:txXfrm>
    </dsp:sp>
    <dsp:sp modelId="{B0A3ABD2-C471-4A21-8AEF-3843C86919E1}">
      <dsp:nvSpPr>
        <dsp:cNvPr id="0" name=""/>
        <dsp:cNvSpPr/>
      </dsp:nvSpPr>
      <dsp:spPr>
        <a:xfrm>
          <a:off x="8261946" y="31160"/>
          <a:ext cx="1079788" cy="10797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9286" y="1291413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uk-UA" sz="2300" kern="1200" dirty="0"/>
            <a:t>Термін виконання</a:t>
          </a:r>
          <a:endParaRPr lang="en-US" sz="2300" kern="1200" dirty="0"/>
        </a:p>
      </dsp:txBody>
      <dsp:txXfrm>
        <a:off x="7259286" y="1291413"/>
        <a:ext cx="3085109" cy="462766"/>
      </dsp:txXfrm>
    </dsp:sp>
    <dsp:sp modelId="{6418EBED-F111-425B-8EE2-06B8B2297A68}">
      <dsp:nvSpPr>
        <dsp:cNvPr id="0" name=""/>
        <dsp:cNvSpPr/>
      </dsp:nvSpPr>
      <dsp:spPr>
        <a:xfrm>
          <a:off x="7259286" y="1826203"/>
          <a:ext cx="3085109" cy="1831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8 днів</a:t>
          </a:r>
          <a:endParaRPr lang="en-US" sz="1700" kern="1200" dirty="0"/>
        </a:p>
      </dsp:txBody>
      <dsp:txXfrm>
        <a:off x="7259286" y="1826203"/>
        <a:ext cx="3085109" cy="1831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nsole.cloud.google.com/bigquery?sq=446921047291:585c6e57fc614e66a9949228b4fe9b5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ublic.tableau.com/app/profile/olena.avramenko4187/viz/Project1_AvramenKo/E-commerceFunnel?publish=ye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 fontScale="90000"/>
          </a:bodyPr>
          <a:lstStyle/>
          <a:p>
            <a:pPr algn="l"/>
            <a:br>
              <a:rPr lang="uk-UA" sz="4000" dirty="0"/>
            </a:br>
            <a:br>
              <a:rPr lang="uk-UA" sz="4000" dirty="0"/>
            </a:br>
            <a:r>
              <a:rPr lang="uk-UA" sz="4000" dirty="0"/>
              <a:t>Курс:</a:t>
            </a:r>
            <a:br>
              <a:rPr lang="uk-UA" sz="4000" dirty="0"/>
            </a:br>
            <a:r>
              <a:rPr lang="en-US" sz="4000" dirty="0"/>
              <a:t>“Data Analyst”</a:t>
            </a:r>
            <a:br>
              <a:rPr lang="en-US" sz="4000" dirty="0"/>
            </a:br>
            <a:br>
              <a:rPr lang="uk-UA" sz="4000" dirty="0"/>
            </a:br>
            <a:r>
              <a:rPr lang="uk-UA" sz="4000" dirty="0"/>
              <a:t>Фінальний проект №1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4" y="4157933"/>
            <a:ext cx="4018302" cy="1026544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                    </a:t>
            </a:r>
            <a:r>
              <a:rPr lang="uk-UA" dirty="0">
                <a:solidFill>
                  <a:srgbClr val="5792BA"/>
                </a:solidFill>
              </a:rPr>
              <a:t>Виконавець:</a:t>
            </a:r>
            <a:br>
              <a:rPr lang="uk-UA" dirty="0">
                <a:solidFill>
                  <a:srgbClr val="5792BA"/>
                </a:solidFill>
              </a:rPr>
            </a:br>
            <a:r>
              <a:rPr lang="en-US" dirty="0">
                <a:solidFill>
                  <a:srgbClr val="5792BA"/>
                </a:solidFill>
              </a:rPr>
              <a:t>                    </a:t>
            </a:r>
            <a:r>
              <a:rPr lang="uk-UA" dirty="0">
                <a:solidFill>
                  <a:srgbClr val="5792BA"/>
                </a:solidFill>
              </a:rPr>
              <a:t>Олена Авраменко</a:t>
            </a:r>
            <a:endParaRPr lang="en-US" sz="2300" dirty="0">
              <a:solidFill>
                <a:srgbClr val="5792BA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564E51-82D8-5C82-F1A5-A614493BC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62" y="406160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Ecommerce Funnel</a:t>
            </a:r>
            <a:br>
              <a:rPr lang="uk-UA" dirty="0"/>
            </a:br>
            <a:r>
              <a:rPr lang="ru-RU" sz="3100" b="1" dirty="0" err="1"/>
              <a:t>Аналіз</a:t>
            </a:r>
            <a:r>
              <a:rPr lang="ru-RU" sz="3100" b="1" dirty="0"/>
              <a:t> воронки </a:t>
            </a:r>
            <a:r>
              <a:rPr lang="ru-RU" sz="3100" b="1" dirty="0" err="1"/>
              <a:t>конверсій</a:t>
            </a:r>
            <a:r>
              <a:rPr lang="ru-RU" sz="3100" b="1" dirty="0"/>
              <a:t> </a:t>
            </a:r>
            <a:br>
              <a:rPr lang="ru-RU" sz="3100" b="1" dirty="0"/>
            </a:br>
            <a:r>
              <a:rPr lang="ru-RU" sz="3100" b="1" dirty="0" err="1"/>
              <a:t>інтернет</a:t>
            </a:r>
            <a:r>
              <a:rPr lang="ru-RU" sz="3100" b="1" dirty="0"/>
              <a:t>-магазину</a:t>
            </a:r>
            <a:endParaRPr lang="en-US" sz="3100" b="1" dirty="0"/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33127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CE192-D63C-EDA3-90F6-8723FCC0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100" dirty="0"/>
              <a:t>Функціонал проекту:</a:t>
            </a:r>
            <a:endParaRPr lang="ru-UA" sz="4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0573B-1178-056B-E461-548419CD1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uk-UA" dirty="0"/>
              <a:t>      </a:t>
            </a:r>
            <a:r>
              <a:rPr lang="en-US" dirty="0"/>
              <a:t>KPI-</a:t>
            </a:r>
            <a:r>
              <a:rPr lang="ru-RU" dirty="0"/>
              <a:t>плитки (</a:t>
            </a:r>
            <a:r>
              <a:rPr lang="ru-RU" dirty="0" err="1"/>
              <a:t>сесії</a:t>
            </a:r>
            <a:r>
              <a:rPr lang="ru-RU" dirty="0"/>
              <a:t>, </a:t>
            </a:r>
            <a:r>
              <a:rPr lang="ru-RU" dirty="0" err="1"/>
              <a:t>оформлення</a:t>
            </a:r>
            <a:r>
              <a:rPr lang="ru-RU" dirty="0"/>
              <a:t> </a:t>
            </a:r>
            <a:r>
              <a:rPr lang="ru-RU" dirty="0" err="1"/>
              <a:t>замовлень</a:t>
            </a:r>
            <a:r>
              <a:rPr lang="ru-RU" dirty="0"/>
              <a:t>, покупки, </a:t>
            </a:r>
            <a:r>
              <a:rPr lang="ru-RU" dirty="0" err="1"/>
              <a:t>конверсії</a:t>
            </a:r>
            <a:r>
              <a:rPr lang="ru-RU" dirty="0"/>
              <a:t>)</a:t>
            </a:r>
          </a:p>
          <a:p>
            <a:pPr marL="36900" indent="0">
              <a:buNone/>
            </a:pPr>
            <a:r>
              <a:rPr lang="ru-RU" dirty="0"/>
              <a:t>      </a:t>
            </a:r>
            <a:r>
              <a:rPr lang="ru-RU" dirty="0" err="1"/>
              <a:t>Візуалізована</a:t>
            </a:r>
            <a:r>
              <a:rPr lang="ru-RU" dirty="0"/>
              <a:t> воронка </a:t>
            </a:r>
            <a:r>
              <a:rPr lang="ru-RU" dirty="0" err="1"/>
              <a:t>конверсії</a:t>
            </a:r>
            <a:endParaRPr lang="ru-RU" dirty="0"/>
          </a:p>
          <a:p>
            <a:pPr marL="36900" indent="0">
              <a:buNone/>
            </a:pPr>
            <a:r>
              <a:rPr lang="ru-RU" dirty="0"/>
              <a:t>      </a:t>
            </a:r>
            <a:r>
              <a:rPr lang="ru-RU" dirty="0" err="1"/>
              <a:t>Діаграми</a:t>
            </a:r>
            <a:r>
              <a:rPr lang="ru-RU" dirty="0"/>
              <a:t> з </a:t>
            </a:r>
            <a:r>
              <a:rPr lang="ru-RU" dirty="0" err="1"/>
              <a:t>розрізом</a:t>
            </a:r>
            <a:r>
              <a:rPr lang="ru-RU" dirty="0"/>
              <a:t> по </a:t>
            </a:r>
            <a:r>
              <a:rPr lang="ru-RU" dirty="0" err="1"/>
              <a:t>країнах</a:t>
            </a:r>
            <a:r>
              <a:rPr lang="ru-RU" dirty="0"/>
              <a:t>, мовах, пристроях, </a:t>
            </a:r>
            <a:r>
              <a:rPr lang="ru-RU" dirty="0" err="1"/>
              <a:t>операційних</a:t>
            </a:r>
            <a:r>
              <a:rPr lang="ru-RU" dirty="0"/>
              <a:t> системах, </a:t>
            </a:r>
            <a:r>
              <a:rPr lang="ru-RU" dirty="0" err="1"/>
              <a:t>джерелах</a:t>
            </a:r>
            <a:r>
              <a:rPr lang="ru-RU" dirty="0"/>
              <a:t>, </a:t>
            </a:r>
            <a:r>
              <a:rPr lang="ru-RU" dirty="0" err="1"/>
              <a:t>кампаніях</a:t>
            </a:r>
            <a:endParaRPr lang="ru-RU" dirty="0"/>
          </a:p>
          <a:p>
            <a:pPr marL="36900" indent="0">
              <a:buNone/>
            </a:pPr>
            <a:r>
              <a:rPr lang="ru-RU" dirty="0"/>
              <a:t>      Мапа покупок по </a:t>
            </a:r>
            <a:r>
              <a:rPr lang="ru-RU" dirty="0" err="1"/>
              <a:t>країнах</a:t>
            </a:r>
            <a:endParaRPr lang="ru-RU" dirty="0"/>
          </a:p>
          <a:p>
            <a:pPr marL="36900" indent="0">
              <a:buNone/>
            </a:pPr>
            <a:r>
              <a:rPr lang="ru-RU" dirty="0"/>
              <a:t>      </a:t>
            </a:r>
            <a:r>
              <a:rPr lang="ru-RU" dirty="0" err="1"/>
              <a:t>Фільтри</a:t>
            </a:r>
            <a:r>
              <a:rPr lang="ru-RU" dirty="0"/>
              <a:t> для </a:t>
            </a:r>
            <a:r>
              <a:rPr lang="ru-RU" dirty="0" err="1"/>
              <a:t>аналітики</a:t>
            </a:r>
            <a:r>
              <a:rPr lang="ru-RU" dirty="0"/>
              <a:t> по </a:t>
            </a:r>
            <a:r>
              <a:rPr lang="ru-RU" dirty="0" err="1"/>
              <a:t>періоду</a:t>
            </a:r>
            <a:r>
              <a:rPr lang="ru-RU" dirty="0"/>
              <a:t>, </a:t>
            </a:r>
            <a:r>
              <a:rPr lang="en-US" dirty="0"/>
              <a:t>landing page, </a:t>
            </a:r>
            <a:r>
              <a:rPr lang="ru-RU" dirty="0" err="1"/>
              <a:t>джерелам</a:t>
            </a:r>
            <a:r>
              <a:rPr lang="ru-RU" dirty="0"/>
              <a:t>, девайсам, </a:t>
            </a:r>
            <a:r>
              <a:rPr lang="ru-RU" dirty="0" err="1"/>
              <a:t>країнам</a:t>
            </a:r>
            <a:r>
              <a:rPr lang="ru-RU" dirty="0"/>
              <a:t> </a:t>
            </a:r>
          </a:p>
          <a:p>
            <a:pPr marL="36900" indent="0">
              <a:buNone/>
            </a:pPr>
            <a:br>
              <a:rPr lang="ru-RU" dirty="0"/>
            </a:br>
            <a:r>
              <a:rPr lang="ru-RU" dirty="0" err="1"/>
              <a:t>Менеджери</a:t>
            </a:r>
            <a:r>
              <a:rPr lang="ru-RU" dirty="0"/>
              <a:t>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відстежувати</a:t>
            </a:r>
            <a:r>
              <a:rPr lang="ru-RU" dirty="0"/>
              <a:t> </a:t>
            </a:r>
            <a:r>
              <a:rPr lang="ru-RU" dirty="0" err="1"/>
              <a:t>ключові</a:t>
            </a:r>
            <a:r>
              <a:rPr lang="ru-RU" dirty="0"/>
              <a:t> метрики (</a:t>
            </a:r>
            <a:r>
              <a:rPr lang="ru-RU" dirty="0" err="1"/>
              <a:t>відвідування</a:t>
            </a:r>
            <a:r>
              <a:rPr lang="ru-RU" dirty="0"/>
              <a:t>, </a:t>
            </a:r>
            <a:r>
              <a:rPr lang="ru-RU" dirty="0" err="1"/>
              <a:t>замовлення</a:t>
            </a:r>
            <a:r>
              <a:rPr lang="ru-RU" dirty="0"/>
              <a:t>, </a:t>
            </a:r>
            <a:r>
              <a:rPr lang="ru-RU" dirty="0" err="1"/>
              <a:t>продажі</a:t>
            </a:r>
            <a:r>
              <a:rPr lang="ru-RU" dirty="0"/>
              <a:t>), </a:t>
            </a:r>
            <a:r>
              <a:rPr lang="ru-RU" dirty="0" err="1"/>
              <a:t>порівнювати</a:t>
            </a:r>
            <a:r>
              <a:rPr lang="ru-RU" dirty="0"/>
              <a:t> </a:t>
            </a:r>
            <a:r>
              <a:rPr lang="ru-RU" dirty="0" err="1"/>
              <a:t>конверсії</a:t>
            </a:r>
            <a:r>
              <a:rPr lang="ru-RU" dirty="0"/>
              <a:t> за </a:t>
            </a:r>
            <a:r>
              <a:rPr lang="ru-RU" dirty="0" err="1"/>
              <a:t>джерелами</a:t>
            </a:r>
            <a:r>
              <a:rPr lang="ru-RU" dirty="0"/>
              <a:t> </a:t>
            </a:r>
            <a:r>
              <a:rPr lang="ru-RU" dirty="0" err="1"/>
              <a:t>трафіку</a:t>
            </a:r>
            <a:r>
              <a:rPr lang="ru-RU" dirty="0"/>
              <a:t>, </a:t>
            </a:r>
            <a:r>
              <a:rPr lang="ru-RU" dirty="0" err="1"/>
              <a:t>країнами</a:t>
            </a:r>
            <a:r>
              <a:rPr lang="ru-RU" dirty="0"/>
              <a:t>, мовами, девайсами, </a:t>
            </a:r>
            <a:r>
              <a:rPr lang="ru-RU" dirty="0" err="1"/>
              <a:t>операційними</a:t>
            </a:r>
            <a:r>
              <a:rPr lang="ru-RU" dirty="0"/>
              <a:t> системами.</a:t>
            </a:r>
            <a:br>
              <a:rPr lang="ru-RU" dirty="0"/>
            </a:br>
            <a:r>
              <a:rPr lang="ru-RU" dirty="0" err="1"/>
              <a:t>Рішення</a:t>
            </a:r>
            <a:r>
              <a:rPr lang="ru-RU" dirty="0"/>
              <a:t> </a:t>
            </a:r>
            <a:r>
              <a:rPr lang="ru-RU" dirty="0" err="1"/>
              <a:t>допомагає</a:t>
            </a:r>
            <a:r>
              <a:rPr lang="ru-RU" dirty="0"/>
              <a:t> </a:t>
            </a:r>
            <a:r>
              <a:rPr lang="ru-RU" dirty="0" err="1"/>
              <a:t>швидко</a:t>
            </a:r>
            <a:r>
              <a:rPr lang="ru-RU" dirty="0"/>
              <a:t> </a:t>
            </a:r>
            <a:r>
              <a:rPr lang="ru-RU" dirty="0" err="1"/>
              <a:t>виявляти</a:t>
            </a:r>
            <a:r>
              <a:rPr lang="ru-RU" dirty="0"/>
              <a:t> </a:t>
            </a:r>
            <a:r>
              <a:rPr lang="ru-RU" dirty="0" err="1"/>
              <a:t>вузькі</a:t>
            </a:r>
            <a:r>
              <a:rPr lang="ru-RU" dirty="0"/>
              <a:t> </a:t>
            </a:r>
            <a:r>
              <a:rPr lang="ru-RU" dirty="0" err="1"/>
              <a:t>місця</a:t>
            </a:r>
            <a:r>
              <a:rPr lang="ru-RU" dirty="0"/>
              <a:t> у </a:t>
            </a:r>
            <a:r>
              <a:rPr lang="ru-RU" dirty="0" err="1"/>
              <a:t>воронці</a:t>
            </a:r>
            <a:r>
              <a:rPr lang="ru-RU" dirty="0"/>
              <a:t> та </a:t>
            </a:r>
            <a:r>
              <a:rPr lang="ru-RU" dirty="0" err="1"/>
              <a:t>приймати</a:t>
            </a:r>
            <a:r>
              <a:rPr lang="ru-RU" dirty="0"/>
              <a:t> </a:t>
            </a:r>
            <a:r>
              <a:rPr lang="ru-RU" dirty="0" err="1"/>
              <a:t>обґрунтовані</a:t>
            </a:r>
            <a:r>
              <a:rPr lang="ru-RU" dirty="0"/>
              <a:t> </a:t>
            </a:r>
            <a:r>
              <a:rPr lang="ru-RU" dirty="0" err="1"/>
              <a:t>маркетингові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4" name="Прямоугольник 3" descr="Checkmark">
            <a:extLst>
              <a:ext uri="{FF2B5EF4-FFF2-40B4-BE49-F238E27FC236}">
                <a16:creationId xmlns:a16="http://schemas.microsoft.com/office/drawing/2014/main" id="{762800A6-1C57-1CC4-6AB0-3CD308A9FD20}"/>
              </a:ext>
            </a:extLst>
          </p:cNvPr>
          <p:cNvSpPr/>
          <p:nvPr/>
        </p:nvSpPr>
        <p:spPr>
          <a:xfrm>
            <a:off x="924443" y="1866900"/>
            <a:ext cx="435119" cy="53989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sp>
        <p:nvSpPr>
          <p:cNvPr id="5" name="Прямоугольник 4" descr="Checkmark">
            <a:extLst>
              <a:ext uri="{FF2B5EF4-FFF2-40B4-BE49-F238E27FC236}">
                <a16:creationId xmlns:a16="http://schemas.microsoft.com/office/drawing/2014/main" id="{0791FB8A-EC87-F1C4-43FC-D9A67A91E6BD}"/>
              </a:ext>
            </a:extLst>
          </p:cNvPr>
          <p:cNvSpPr/>
          <p:nvPr/>
        </p:nvSpPr>
        <p:spPr>
          <a:xfrm>
            <a:off x="913795" y="2276475"/>
            <a:ext cx="435119" cy="53989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sp>
        <p:nvSpPr>
          <p:cNvPr id="6" name="Прямоугольник 5" descr="Checkmark">
            <a:extLst>
              <a:ext uri="{FF2B5EF4-FFF2-40B4-BE49-F238E27FC236}">
                <a16:creationId xmlns:a16="http://schemas.microsoft.com/office/drawing/2014/main" id="{95E749F8-C32D-FCB6-C0A6-FCFEE8429EC8}"/>
              </a:ext>
            </a:extLst>
          </p:cNvPr>
          <p:cNvSpPr/>
          <p:nvPr/>
        </p:nvSpPr>
        <p:spPr>
          <a:xfrm>
            <a:off x="930332" y="2616344"/>
            <a:ext cx="435119" cy="53989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sp>
        <p:nvSpPr>
          <p:cNvPr id="7" name="Прямоугольник 6" descr="Checkmark">
            <a:extLst>
              <a:ext uri="{FF2B5EF4-FFF2-40B4-BE49-F238E27FC236}">
                <a16:creationId xmlns:a16="http://schemas.microsoft.com/office/drawing/2014/main" id="{FED77756-8E00-3C1A-8EDC-CE8D4D283872}"/>
              </a:ext>
            </a:extLst>
          </p:cNvPr>
          <p:cNvSpPr/>
          <p:nvPr/>
        </p:nvSpPr>
        <p:spPr>
          <a:xfrm>
            <a:off x="924443" y="3306690"/>
            <a:ext cx="435119" cy="53989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sp>
        <p:nvSpPr>
          <p:cNvPr id="8" name="Прямоугольник 7" descr="Checkmark">
            <a:extLst>
              <a:ext uri="{FF2B5EF4-FFF2-40B4-BE49-F238E27FC236}">
                <a16:creationId xmlns:a16="http://schemas.microsoft.com/office/drawing/2014/main" id="{5F0814BB-8791-5225-42D6-0DF9FC5F246C}"/>
              </a:ext>
            </a:extLst>
          </p:cNvPr>
          <p:cNvSpPr/>
          <p:nvPr/>
        </p:nvSpPr>
        <p:spPr>
          <a:xfrm>
            <a:off x="935091" y="3646559"/>
            <a:ext cx="435119" cy="53989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7740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CBDE6-7E2C-319F-C0F9-CF7227C3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Крок 1. Запит    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8BA10A-51A1-F75F-0AE9-47E828840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77197"/>
            <a:ext cx="5182127" cy="970450"/>
          </a:xfrm>
        </p:spPr>
        <p:txBody>
          <a:bodyPr/>
          <a:lstStyle/>
          <a:p>
            <a:r>
              <a:rPr lang="uk-UA" dirty="0"/>
              <a:t>Створюємо СТЕ «</a:t>
            </a:r>
            <a:r>
              <a:rPr lang="en-US" dirty="0" err="1"/>
              <a:t>session_params</a:t>
            </a:r>
            <a:r>
              <a:rPr lang="uk-UA" dirty="0"/>
              <a:t>»</a:t>
            </a: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DCF310-9136-5BA9-5DC0-FCAD2D9F8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702103"/>
            <a:ext cx="5182127" cy="3043533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uk-UA" dirty="0"/>
              <a:t>Витягуємо параметри:</a:t>
            </a:r>
            <a:endParaRPr lang="en-US" dirty="0"/>
          </a:p>
          <a:p>
            <a:r>
              <a:rPr lang="en-US" dirty="0" err="1"/>
              <a:t>user_session_id</a:t>
            </a:r>
            <a:r>
              <a:rPr lang="uk-UA" dirty="0"/>
              <a:t> – комбінований унікальний номер сесії та користувача</a:t>
            </a:r>
          </a:p>
          <a:p>
            <a:r>
              <a:rPr lang="uk-UA" dirty="0"/>
              <a:t>Джерела трафіку</a:t>
            </a:r>
          </a:p>
          <a:p>
            <a:r>
              <a:rPr lang="uk-UA" dirty="0"/>
              <a:t>Характеристики девайсу</a:t>
            </a:r>
          </a:p>
          <a:p>
            <a:r>
              <a:rPr lang="uk-UA" dirty="0"/>
              <a:t>Країна</a:t>
            </a:r>
          </a:p>
          <a:p>
            <a:r>
              <a:rPr lang="uk-UA" dirty="0"/>
              <a:t>Обмежуємо подією </a:t>
            </a:r>
            <a:r>
              <a:rPr lang="en-US" dirty="0" err="1"/>
              <a:t>session_start</a:t>
            </a:r>
            <a:endParaRPr lang="en-US" dirty="0"/>
          </a:p>
          <a:p>
            <a:endParaRPr lang="ru-UA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0C542F-6210-8DF0-7D80-35D78CA87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714500"/>
            <a:ext cx="4779582" cy="833147"/>
          </a:xfrm>
        </p:spPr>
        <p:txBody>
          <a:bodyPr/>
          <a:lstStyle/>
          <a:p>
            <a:r>
              <a:rPr lang="uk-UA" dirty="0"/>
              <a:t>Створюємо СТЕ «</a:t>
            </a:r>
            <a:r>
              <a:rPr lang="en-US" dirty="0" err="1"/>
              <a:t>funnel_events</a:t>
            </a:r>
            <a:r>
              <a:rPr lang="uk-UA" dirty="0"/>
              <a:t>»</a:t>
            </a:r>
            <a:endParaRPr lang="en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73B5B6-35E9-F64F-F9B5-2E7136F5FEE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uk-UA" dirty="0"/>
              <a:t>Витягуємо всі події з воронки:</a:t>
            </a:r>
          </a:p>
          <a:p>
            <a:r>
              <a:rPr lang="ru-RU" dirty="0"/>
              <a:t>Початок </a:t>
            </a:r>
            <a:r>
              <a:rPr lang="ru-RU" dirty="0" err="1"/>
              <a:t>сесії</a:t>
            </a:r>
            <a:endParaRPr lang="ru-RU" dirty="0"/>
          </a:p>
          <a:p>
            <a:r>
              <a:rPr lang="ru-RU" dirty="0"/>
              <a:t>Перегляд товару</a:t>
            </a:r>
          </a:p>
          <a:p>
            <a:r>
              <a:rPr lang="ru-RU" dirty="0" err="1"/>
              <a:t>Додавання</a:t>
            </a:r>
            <a:r>
              <a:rPr lang="ru-RU" dirty="0"/>
              <a:t> до </a:t>
            </a:r>
            <a:r>
              <a:rPr lang="ru-RU" dirty="0" err="1"/>
              <a:t>кошика</a:t>
            </a:r>
            <a:endParaRPr lang="ru-RU" dirty="0"/>
          </a:p>
          <a:p>
            <a:r>
              <a:rPr lang="ru-RU" dirty="0"/>
              <a:t>Початок </a:t>
            </a:r>
            <a:r>
              <a:rPr lang="ru-RU" dirty="0" err="1"/>
              <a:t>оформлення</a:t>
            </a:r>
            <a:endParaRPr lang="ru-RU" dirty="0"/>
          </a:p>
          <a:p>
            <a:r>
              <a:rPr lang="ru-RU" dirty="0"/>
              <a:t>Доставка</a:t>
            </a:r>
          </a:p>
          <a:p>
            <a:r>
              <a:rPr lang="ru-RU" dirty="0"/>
              <a:t>Оплата</a:t>
            </a:r>
          </a:p>
          <a:p>
            <a:r>
              <a:rPr lang="ru-RU" dirty="0"/>
              <a:t>Покупка</a:t>
            </a:r>
          </a:p>
          <a:p>
            <a:endParaRPr lang="uk-UA" dirty="0"/>
          </a:p>
          <a:p>
            <a:endParaRPr lang="ru-UA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9D7855-68D5-C11D-EE03-4A9E1789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557" y="9525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B4C869-38BC-7328-EAD8-6DA6571A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Фінальний запит</a:t>
            </a:r>
            <a:br>
              <a:rPr lang="uk-UA" dirty="0"/>
            </a:br>
            <a:r>
              <a:rPr lang="en-US" sz="1800" b="1" dirty="0">
                <a:hlinkClick r:id="rId2"/>
              </a:rPr>
              <a:t>https://console.cloud.google.com/bigquery?sq=446921047291:585c6e57fc614e66a9949228b4fe9b58</a:t>
            </a:r>
            <a:endParaRPr lang="ru-UA" sz="1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9F5655-0255-BFC8-7B44-FBD998BE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276725"/>
          </a:xfrm>
        </p:spPr>
        <p:txBody>
          <a:bodyPr>
            <a:normAutofit fontScale="70000" lnSpcReduction="20000"/>
          </a:bodyPr>
          <a:lstStyle/>
          <a:p>
            <a:r>
              <a:rPr lang="uk-UA" dirty="0"/>
              <a:t>Поєднуємо події з параметрами сесій за допомогою </a:t>
            </a:r>
            <a:r>
              <a:rPr lang="en-US" dirty="0"/>
              <a:t>LEFT JOIN </a:t>
            </a:r>
            <a:r>
              <a:rPr lang="uk-UA" dirty="0"/>
              <a:t>за полем </a:t>
            </a:r>
            <a:r>
              <a:rPr lang="en-US" b="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user_session_id</a:t>
            </a:r>
            <a:endParaRPr lang="en-US" dirty="0"/>
          </a:p>
          <a:p>
            <a:pPr marL="36900" indent="0">
              <a:buNone/>
            </a:pPr>
            <a:r>
              <a:rPr lang="en-US" b="0" dirty="0">
                <a:solidFill>
                  <a:srgbClr val="1967D2"/>
                </a:solidFill>
                <a:effectLst/>
                <a:latin typeface="Roboto Mono" panose="00000009000000000000" pitchFamily="49" charset="0"/>
              </a:rPr>
              <a:t>SELECT</a:t>
            </a:r>
            <a:endParaRPr lang="en-US" b="0" dirty="0">
              <a:solidFill>
                <a:srgbClr val="202124"/>
              </a:solidFill>
              <a:effectLst/>
              <a:latin typeface="Roboto Mono" panose="00000009000000000000" pitchFamily="49" charset="0"/>
            </a:endParaRPr>
          </a:p>
          <a:p>
            <a:pPr marL="36900" indent="0"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  s.*,</a:t>
            </a:r>
          </a:p>
          <a:p>
            <a:pPr marL="36900" indent="0"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  </a:t>
            </a:r>
            <a:r>
              <a:rPr lang="en-US" b="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f.event_time</a:t>
            </a:r>
            <a:r>
              <a:rPr lang="en-US" b="0" dirty="0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,</a:t>
            </a:r>
          </a:p>
          <a:p>
            <a:pPr marL="36900" indent="0"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  </a:t>
            </a:r>
            <a:r>
              <a:rPr lang="en-US" b="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f.event_name</a:t>
            </a:r>
            <a:endParaRPr lang="en-US" b="0" dirty="0">
              <a:solidFill>
                <a:schemeClr val="tx1"/>
              </a:solidFill>
              <a:effectLst/>
              <a:latin typeface="Roboto Mono" panose="00000009000000000000" pitchFamily="49" charset="0"/>
            </a:endParaRPr>
          </a:p>
          <a:p>
            <a:pPr marL="36900" indent="0">
              <a:buNone/>
            </a:pPr>
            <a:r>
              <a:rPr lang="en-US" b="0" dirty="0">
                <a:solidFill>
                  <a:srgbClr val="1967D2"/>
                </a:solidFill>
                <a:effectLst/>
                <a:latin typeface="Roboto Mono" panose="00000009000000000000" pitchFamily="49" charset="0"/>
              </a:rPr>
              <a:t>FROM</a:t>
            </a:r>
            <a:r>
              <a:rPr lang="en-US" b="0" dirty="0">
                <a:solidFill>
                  <a:srgbClr val="202124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session_params</a:t>
            </a:r>
            <a:r>
              <a:rPr lang="en-US" b="0" dirty="0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s</a:t>
            </a:r>
            <a:endParaRPr lang="en-US" b="0" dirty="0">
              <a:solidFill>
                <a:srgbClr val="202124"/>
              </a:solidFill>
              <a:effectLst/>
              <a:latin typeface="Roboto Mono" panose="00000009000000000000" pitchFamily="49" charset="0"/>
            </a:endParaRPr>
          </a:p>
          <a:p>
            <a:pPr marL="36900" indent="0">
              <a:buNone/>
            </a:pPr>
            <a:r>
              <a:rPr lang="en-US" b="0" dirty="0">
                <a:solidFill>
                  <a:srgbClr val="1967D2"/>
                </a:solidFill>
                <a:effectLst/>
                <a:latin typeface="Roboto Mono" panose="00000009000000000000" pitchFamily="49" charset="0"/>
              </a:rPr>
              <a:t>LEFT</a:t>
            </a:r>
            <a:r>
              <a:rPr lang="en-US" b="0" dirty="0">
                <a:solidFill>
                  <a:srgbClr val="202124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dirty="0">
                <a:solidFill>
                  <a:srgbClr val="1967D2"/>
                </a:solidFill>
                <a:effectLst/>
                <a:latin typeface="Roboto Mono" panose="00000009000000000000" pitchFamily="49" charset="0"/>
              </a:rPr>
              <a:t>JOIN</a:t>
            </a:r>
            <a:r>
              <a:rPr lang="en-US" b="0" dirty="0">
                <a:solidFill>
                  <a:srgbClr val="202124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funnel_events</a:t>
            </a:r>
            <a:r>
              <a:rPr lang="en-US" b="0" dirty="0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f</a:t>
            </a:r>
            <a:endParaRPr lang="en-US" b="0" dirty="0">
              <a:solidFill>
                <a:srgbClr val="202124"/>
              </a:solidFill>
              <a:effectLst/>
              <a:latin typeface="Roboto Mono" panose="00000009000000000000" pitchFamily="49" charset="0"/>
            </a:endParaRPr>
          </a:p>
          <a:p>
            <a:pPr marL="36900" indent="0">
              <a:buNone/>
            </a:pPr>
            <a:r>
              <a:rPr lang="en-US" b="0" dirty="0">
                <a:solidFill>
                  <a:srgbClr val="202124"/>
                </a:solidFill>
                <a:effectLst/>
                <a:latin typeface="Roboto Mono" panose="00000009000000000000" pitchFamily="49" charset="0"/>
              </a:rPr>
              <a:t>  </a:t>
            </a:r>
            <a:r>
              <a:rPr lang="en-US" b="0" dirty="0">
                <a:solidFill>
                  <a:srgbClr val="1967D2"/>
                </a:solidFill>
                <a:effectLst/>
                <a:latin typeface="Roboto Mono" panose="00000009000000000000" pitchFamily="49" charset="0"/>
              </a:rPr>
              <a:t>ON</a:t>
            </a:r>
            <a:r>
              <a:rPr lang="en-US" b="0" dirty="0">
                <a:solidFill>
                  <a:srgbClr val="202124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f.user_session_id</a:t>
            </a:r>
            <a:r>
              <a:rPr lang="en-US" b="0" dirty="0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 = </a:t>
            </a:r>
            <a:r>
              <a:rPr lang="en-US" b="0" dirty="0" err="1">
                <a:solidFill>
                  <a:schemeClr val="tx1"/>
                </a:solidFill>
                <a:effectLst/>
                <a:latin typeface="Roboto Mono" panose="00000009000000000000" pitchFamily="49" charset="0"/>
              </a:rPr>
              <a:t>s.user_session_id</a:t>
            </a:r>
            <a:endParaRPr lang="uk-UA" b="0" dirty="0">
              <a:solidFill>
                <a:schemeClr val="tx1"/>
              </a:solidFill>
              <a:effectLst/>
              <a:latin typeface="Roboto Mono" panose="00000009000000000000" pitchFamily="49" charset="0"/>
            </a:endParaRPr>
          </a:p>
          <a:p>
            <a:pPr marL="36900" indent="0">
              <a:buNone/>
            </a:pPr>
            <a:endParaRPr lang="uk-UA" dirty="0">
              <a:solidFill>
                <a:schemeClr val="tx1"/>
              </a:solidFill>
              <a:effectLst/>
              <a:latin typeface="Roboto Mono" panose="00000009000000000000" pitchFamily="49" charset="0"/>
            </a:endParaRPr>
          </a:p>
          <a:p>
            <a:pPr marL="36900" indent="0">
              <a:buNone/>
            </a:pPr>
            <a:r>
              <a:rPr lang="uk-UA" b="1" dirty="0">
                <a:solidFill>
                  <a:srgbClr val="FF0000"/>
                </a:solidFill>
              </a:rPr>
              <a:t>!!! ПОМИЛКА В ЛОГІЦІ: приєднувала </a:t>
            </a:r>
            <a:r>
              <a:rPr lang="en-US" b="1" dirty="0" err="1">
                <a:solidFill>
                  <a:schemeClr val="tx1"/>
                </a:solidFill>
              </a:rPr>
              <a:t>session_params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uk-UA" b="1" dirty="0">
                <a:solidFill>
                  <a:srgbClr val="FF0000"/>
                </a:solidFill>
              </a:rPr>
              <a:t>до </a:t>
            </a:r>
            <a:r>
              <a:rPr lang="en-US" b="1" dirty="0" err="1">
                <a:solidFill>
                  <a:schemeClr val="tx1"/>
                </a:solidFill>
              </a:rPr>
              <a:t>funnel_events</a:t>
            </a:r>
            <a:r>
              <a:rPr lang="uk-UA" b="1" dirty="0">
                <a:solidFill>
                  <a:srgbClr val="FF0000"/>
                </a:solidFill>
              </a:rPr>
              <a:t>, і звичайно отримала не коректні дані , тому що в цьому випадку має велике значення що беремо за основу</a:t>
            </a:r>
            <a:endParaRPr lang="en-US" b="1" dirty="0">
              <a:solidFill>
                <a:srgbClr val="FF0000"/>
              </a:solidFill>
            </a:endParaRPr>
          </a:p>
          <a:p>
            <a:pPr marL="36900" indent="0">
              <a:buNone/>
            </a:pPr>
            <a:endParaRPr lang="en-US" b="1" dirty="0">
              <a:highlight>
                <a:srgbClr val="FF0000"/>
              </a:highlight>
            </a:endParaRPr>
          </a:p>
          <a:p>
            <a:pPr marL="36900" indent="0">
              <a:buNone/>
            </a:pPr>
            <a:endParaRPr lang="uk-UA" b="1" dirty="0"/>
          </a:p>
          <a:p>
            <a:pPr marL="36900" indent="0">
              <a:buNone/>
            </a:pPr>
            <a:endParaRPr lang="uk-UA" b="1" dirty="0">
              <a:highlight>
                <a:srgbClr val="FF0000"/>
              </a:highlight>
            </a:endParaRPr>
          </a:p>
          <a:p>
            <a:pPr marL="36900" indent="0">
              <a:buNone/>
            </a:pPr>
            <a:endParaRPr lang="uk-UA" b="1" dirty="0">
              <a:highlight>
                <a:srgbClr val="FF0000"/>
              </a:highlight>
            </a:endParaRPr>
          </a:p>
          <a:p>
            <a:pPr marL="36900" indent="0">
              <a:buNone/>
            </a:pPr>
            <a:endParaRPr lang="en-US" b="0" dirty="0">
              <a:solidFill>
                <a:schemeClr val="tx1"/>
              </a:solidFill>
              <a:effectLst/>
              <a:latin typeface="Roboto Mono" panose="00000009000000000000" pitchFamily="49" charset="0"/>
            </a:endParaRPr>
          </a:p>
          <a:p>
            <a:endParaRPr lang="en-US" dirty="0"/>
          </a:p>
          <a:p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3C7FB5-84E5-684F-B435-4D43ACDE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631031"/>
            <a:ext cx="1938484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CBC1A4-1BAF-29DD-B4AF-18F20FAE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62521"/>
            <a:ext cx="1132958" cy="11329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CBDE6-7E2C-319F-C0F9-CF7227C3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Крок 2. Передача отриманих даних в </a:t>
            </a:r>
            <a:r>
              <a:rPr lang="en-US" dirty="0"/>
              <a:t>Tableau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8BA10A-51A1-F75F-0AE9-47E828840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77197"/>
            <a:ext cx="5182127" cy="970450"/>
          </a:xfrm>
        </p:spPr>
        <p:txBody>
          <a:bodyPr/>
          <a:lstStyle/>
          <a:p>
            <a:r>
              <a:rPr lang="uk-UA" dirty="0"/>
              <a:t>Зберігаємо файл в </a:t>
            </a:r>
            <a:r>
              <a:rPr lang="en-US" dirty="0"/>
              <a:t>csv </a:t>
            </a:r>
            <a:r>
              <a:rPr lang="uk-UA" dirty="0"/>
              <a:t>форматі</a:t>
            </a: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DCF310-9136-5BA9-5DC0-FCAD2D9F8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2702103"/>
            <a:ext cx="5182127" cy="3043533"/>
          </a:xfrm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endParaRPr lang="uk-UA" dirty="0"/>
          </a:p>
          <a:p>
            <a:pPr marL="36900" indent="0">
              <a:buNone/>
            </a:pPr>
            <a:r>
              <a:rPr lang="en-US" dirty="0"/>
              <a:t>                !!</a:t>
            </a:r>
            <a:r>
              <a:rPr lang="uk-UA" dirty="0"/>
              <a:t>! Після збереження таблиці в </a:t>
            </a:r>
            <a:r>
              <a:rPr lang="en-US" dirty="0"/>
              <a:t>csv </a:t>
            </a:r>
          </a:p>
          <a:p>
            <a:pPr marL="36900" indent="0">
              <a:buNone/>
            </a:pPr>
            <a:r>
              <a:rPr lang="en-US" dirty="0"/>
              <a:t>                </a:t>
            </a:r>
            <a:r>
              <a:rPr lang="uk-UA" dirty="0"/>
              <a:t>форматі </a:t>
            </a:r>
            <a:r>
              <a:rPr lang="uk-UA" dirty="0" err="1"/>
              <a:t>обов</a:t>
            </a:r>
            <a:r>
              <a:rPr lang="en-US" dirty="0"/>
              <a:t>’</a:t>
            </a:r>
            <a:r>
              <a:rPr lang="uk-UA" dirty="0" err="1"/>
              <a:t>язково</a:t>
            </a:r>
            <a:r>
              <a:rPr lang="uk-UA" dirty="0"/>
              <a:t> треба перевірити</a:t>
            </a:r>
            <a:endParaRPr lang="en-US" dirty="0"/>
          </a:p>
          <a:p>
            <a:pPr marL="36900" indent="0">
              <a:buNone/>
            </a:pPr>
            <a:r>
              <a:rPr lang="uk-UA" dirty="0"/>
              <a:t>за допомогою </a:t>
            </a:r>
            <a:r>
              <a:rPr lang="en-US" dirty="0"/>
              <a:t>Excel</a:t>
            </a:r>
            <a:r>
              <a:rPr lang="uk-UA" dirty="0"/>
              <a:t> або </a:t>
            </a:r>
            <a:r>
              <a:rPr lang="en-US" dirty="0"/>
              <a:t>Google Sheet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uk-UA" dirty="0"/>
              <a:t>Всі дані виявилися в одному стовпчику через кому, то ж потрібно було розділити</a:t>
            </a:r>
            <a:r>
              <a:rPr lang="en-US" dirty="0"/>
              <a:t> </a:t>
            </a:r>
            <a:r>
              <a:rPr lang="uk-UA" dirty="0"/>
              <a:t>і знов зберегти в форматі </a:t>
            </a:r>
            <a:r>
              <a:rPr lang="en-US" dirty="0"/>
              <a:t>csv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            </a:t>
            </a:r>
            <a:r>
              <a:rPr lang="uk-UA" dirty="0"/>
              <a:t>За підказку дякую </a:t>
            </a:r>
            <a:r>
              <a:rPr lang="en-US" dirty="0"/>
              <a:t>AI</a:t>
            </a:r>
            <a:endParaRPr lang="uk-UA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0C542F-6210-8DF0-7D80-35D78CA87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5" y="1714500"/>
            <a:ext cx="5114459" cy="833147"/>
          </a:xfrm>
        </p:spPr>
        <p:txBody>
          <a:bodyPr/>
          <a:lstStyle/>
          <a:p>
            <a:r>
              <a:rPr lang="uk-UA" dirty="0"/>
              <a:t>Завантажуємо </a:t>
            </a:r>
            <a:r>
              <a:rPr lang="en-US" dirty="0"/>
              <a:t>csv</a:t>
            </a:r>
            <a:r>
              <a:rPr lang="uk-UA" dirty="0"/>
              <a:t> файл в </a:t>
            </a:r>
            <a:r>
              <a:rPr lang="en-US" dirty="0"/>
              <a:t>Tableau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73B5B6-35E9-F64F-F9B5-2E7136F5FEE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en-US" dirty="0"/>
              <a:t>!!! </a:t>
            </a:r>
            <a:r>
              <a:rPr lang="uk-UA" dirty="0"/>
              <a:t>Після завантаження </a:t>
            </a:r>
            <a:r>
              <a:rPr lang="uk-UA" dirty="0" err="1"/>
              <a:t>обовязково</a:t>
            </a:r>
            <a:r>
              <a:rPr lang="uk-UA" dirty="0"/>
              <a:t> перевірити чи </a:t>
            </a:r>
            <a:r>
              <a:rPr lang="uk-UA" dirty="0" err="1"/>
              <a:t>коректно</a:t>
            </a:r>
            <a:r>
              <a:rPr lang="uk-UA" dirty="0"/>
              <a:t> відобразилося поле </a:t>
            </a:r>
            <a:r>
              <a:rPr lang="en-US" dirty="0" err="1"/>
              <a:t>user_session_id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Tableau</a:t>
            </a:r>
            <a:r>
              <a:rPr lang="uk-UA" dirty="0"/>
              <a:t> автоматично розпізнав </a:t>
            </a:r>
            <a:r>
              <a:rPr lang="en-US" dirty="0"/>
              <a:t>string </a:t>
            </a:r>
            <a:r>
              <a:rPr lang="uk-UA" dirty="0"/>
              <a:t>як </a:t>
            </a:r>
            <a:r>
              <a:rPr lang="en-US" dirty="0"/>
              <a:t>number </a:t>
            </a:r>
            <a:r>
              <a:rPr lang="uk-UA" dirty="0"/>
              <a:t>і обрізав частину параметру</a:t>
            </a:r>
            <a:r>
              <a:rPr lang="en-US" dirty="0"/>
              <a:t>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uk-UA" dirty="0"/>
              <a:t>То ж, прийшлося переписати рядочок запиту, та додати до </a:t>
            </a:r>
            <a:r>
              <a:rPr lang="en-US" dirty="0" err="1"/>
              <a:t>user_session_id</a:t>
            </a:r>
            <a:r>
              <a:rPr lang="en-US" dirty="0"/>
              <a:t> </a:t>
            </a:r>
            <a:r>
              <a:rPr lang="uk-UA" dirty="0"/>
              <a:t>літеру </a:t>
            </a:r>
            <a:r>
              <a:rPr lang="en-US" dirty="0"/>
              <a:t>‘a’</a:t>
            </a:r>
            <a:r>
              <a:rPr lang="uk-UA" dirty="0"/>
              <a:t>, щоб </a:t>
            </a:r>
            <a:r>
              <a:rPr lang="en-US" dirty="0"/>
              <a:t>Tableau</a:t>
            </a:r>
            <a:r>
              <a:rPr lang="uk-UA" dirty="0"/>
              <a:t> сприймав це поле як текст.</a:t>
            </a:r>
          </a:p>
          <a:p>
            <a:pPr marL="36900" indent="0">
              <a:buNone/>
            </a:pPr>
            <a:endParaRPr lang="uk-UA" dirty="0"/>
          </a:p>
          <a:p>
            <a:pPr marL="36900" indent="0">
              <a:buNone/>
            </a:pPr>
            <a:r>
              <a:rPr lang="uk-UA" dirty="0"/>
              <a:t>За підказку ДЯКУЮ ментору </a:t>
            </a:r>
            <a:r>
              <a:rPr lang="uk-UA" dirty="0" err="1"/>
              <a:t>Ерварду</a:t>
            </a:r>
            <a:r>
              <a:rPr lang="uk-UA" dirty="0"/>
              <a:t>!!!</a:t>
            </a:r>
            <a:endParaRPr lang="ru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63F1E6-A47A-C6F3-8E7C-296E560FA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66478"/>
            <a:ext cx="628650" cy="628650"/>
          </a:xfrm>
          <a:prstGeom prst="rect">
            <a:avLst/>
          </a:prstGeom>
        </p:spPr>
      </p:pic>
      <p:pic>
        <p:nvPicPr>
          <p:cNvPr id="1026" name="Picture 2" descr="Profile photo for Ерік">
            <a:extLst>
              <a:ext uri="{FF2B5EF4-FFF2-40B4-BE49-F238E27FC236}">
                <a16:creationId xmlns:a16="http://schemas.microsoft.com/office/drawing/2014/main" id="{AFF6A568-5127-8ABB-721C-23888896B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00" y="4880753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656A6E-372A-AB59-1C4C-A89D7AABE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836" y="837253"/>
            <a:ext cx="1895941" cy="13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7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DFC61-FE6A-A11C-F3F3-EB4FF544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Портрет Замовника</a:t>
            </a:r>
            <a:endParaRPr lang="ru-UA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6AA4A5E-E329-3602-41D2-D101FB2495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44882" y="2076451"/>
            <a:ext cx="3622675" cy="3622675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98CA12B6-3B04-D728-E598-F04C92182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7300" y="2076451"/>
            <a:ext cx="6181725" cy="3622672"/>
          </a:xfrm>
        </p:spPr>
        <p:txBody>
          <a:bodyPr>
            <a:normAutofit fontScale="77500" lnSpcReduction="20000"/>
          </a:bodyPr>
          <a:lstStyle/>
          <a:p>
            <a:r>
              <a:rPr lang="ru-RU" sz="2400" dirty="0" err="1"/>
              <a:t>Ім’я</a:t>
            </a:r>
            <a:r>
              <a:rPr lang="ru-RU" sz="2400" dirty="0"/>
              <a:t>: Марк</a:t>
            </a:r>
          </a:p>
          <a:p>
            <a:r>
              <a:rPr lang="ru-RU" sz="2400" dirty="0"/>
              <a:t>Роль: </a:t>
            </a:r>
            <a:r>
              <a:rPr lang="ru-RU" sz="2400" dirty="0" err="1"/>
              <a:t>Цифровий</a:t>
            </a:r>
            <a:r>
              <a:rPr lang="ru-RU" sz="2400" dirty="0"/>
              <a:t> маркетолог</a:t>
            </a:r>
            <a:br>
              <a:rPr lang="ru-RU" sz="2400" dirty="0"/>
            </a:br>
            <a:r>
              <a:rPr lang="ru-RU" sz="2400" dirty="0"/>
              <a:t>Потреба:</a:t>
            </a:r>
            <a:br>
              <a:rPr lang="ru-RU" sz="2400" dirty="0"/>
            </a:br>
            <a:r>
              <a:rPr lang="ru-RU" sz="2400" dirty="0" err="1"/>
              <a:t>Швидко</a:t>
            </a:r>
            <a:r>
              <a:rPr lang="ru-RU" sz="2400" dirty="0"/>
              <a:t> </a:t>
            </a:r>
            <a:r>
              <a:rPr lang="ru-RU" sz="2400" dirty="0" err="1"/>
              <a:t>аналізувати</a:t>
            </a:r>
            <a:r>
              <a:rPr lang="ru-RU" sz="2400" dirty="0"/>
              <a:t> воронку </a:t>
            </a:r>
            <a:r>
              <a:rPr lang="ru-RU" sz="2400" dirty="0" err="1"/>
              <a:t>конверсії</a:t>
            </a:r>
            <a:r>
              <a:rPr lang="ru-RU" sz="2400" dirty="0"/>
              <a:t>, </a:t>
            </a:r>
            <a:r>
              <a:rPr lang="ru-RU" sz="2400" dirty="0" err="1"/>
              <a:t>розуміти</a:t>
            </a:r>
            <a:r>
              <a:rPr lang="ru-RU" sz="2400" dirty="0"/>
              <a:t> </a:t>
            </a:r>
            <a:r>
              <a:rPr lang="ru-RU" sz="2400" dirty="0" err="1"/>
              <a:t>поведінку</a:t>
            </a:r>
            <a:r>
              <a:rPr lang="ru-RU" sz="2400" dirty="0"/>
              <a:t> </a:t>
            </a:r>
            <a:r>
              <a:rPr lang="ru-RU" sz="2400" dirty="0" err="1"/>
              <a:t>користувачів</a:t>
            </a:r>
            <a:r>
              <a:rPr lang="ru-RU" sz="2400" dirty="0"/>
              <a:t>, </a:t>
            </a:r>
            <a:r>
              <a:rPr lang="ru-RU" sz="2400" dirty="0" err="1"/>
              <a:t>ефективність</a:t>
            </a:r>
            <a:r>
              <a:rPr lang="ru-RU" sz="2400" dirty="0"/>
              <a:t> </a:t>
            </a:r>
            <a:r>
              <a:rPr lang="ru-RU" sz="2400" dirty="0" err="1"/>
              <a:t>рекламних</a:t>
            </a:r>
            <a:r>
              <a:rPr lang="ru-RU" sz="2400" dirty="0"/>
              <a:t> </a:t>
            </a:r>
            <a:r>
              <a:rPr lang="ru-RU" sz="2400" dirty="0" err="1"/>
              <a:t>каналів</a:t>
            </a:r>
            <a:r>
              <a:rPr lang="ru-RU" sz="2400" dirty="0"/>
              <a:t> і </a:t>
            </a:r>
            <a:r>
              <a:rPr lang="ru-RU" sz="2400" dirty="0" err="1"/>
              <a:t>динаміку</a:t>
            </a:r>
            <a:r>
              <a:rPr lang="ru-RU" sz="2400" dirty="0"/>
              <a:t> </a:t>
            </a:r>
            <a:r>
              <a:rPr lang="ru-RU" sz="2400" dirty="0" err="1"/>
              <a:t>продажів</a:t>
            </a:r>
            <a:r>
              <a:rPr lang="ru-RU" sz="2400" dirty="0"/>
              <a:t> за </a:t>
            </a:r>
            <a:r>
              <a:rPr lang="ru-RU" sz="2400" dirty="0" err="1"/>
              <a:t>джерелами</a:t>
            </a:r>
            <a:r>
              <a:rPr lang="ru-RU" sz="2400" dirty="0"/>
              <a:t> </a:t>
            </a:r>
            <a:r>
              <a:rPr lang="ru-RU" sz="2400" dirty="0" err="1"/>
              <a:t>трафіку</a:t>
            </a:r>
            <a:r>
              <a:rPr lang="ru-RU" sz="2400" dirty="0"/>
              <a:t> та пристроями.</a:t>
            </a:r>
          </a:p>
          <a:p>
            <a:r>
              <a:rPr lang="ru-RU" sz="2400" dirty="0" err="1"/>
              <a:t>Що</a:t>
            </a:r>
            <a:r>
              <a:rPr lang="ru-RU" sz="2400" dirty="0"/>
              <a:t> ми для </a:t>
            </a:r>
            <a:r>
              <a:rPr lang="ru-RU" sz="2400" dirty="0" err="1"/>
              <a:t>нього</a:t>
            </a:r>
            <a:r>
              <a:rPr lang="ru-RU" sz="2400" dirty="0"/>
              <a:t> створили:</a:t>
            </a:r>
            <a:br>
              <a:rPr lang="ru-RU" sz="2400" dirty="0"/>
            </a:br>
            <a:r>
              <a:rPr lang="ru-RU" sz="2400" dirty="0" err="1"/>
              <a:t>Інтерактивний</a:t>
            </a:r>
            <a:r>
              <a:rPr lang="ru-RU" sz="2400" dirty="0"/>
              <a:t> </a:t>
            </a:r>
            <a:r>
              <a:rPr lang="ru-RU" sz="2400" dirty="0" err="1"/>
              <a:t>дашборд</a:t>
            </a:r>
            <a:r>
              <a:rPr lang="ru-RU" sz="2400" dirty="0"/>
              <a:t> </a:t>
            </a:r>
            <a:r>
              <a:rPr lang="ru-RU" sz="2400" dirty="0" err="1"/>
              <a:t>із</a:t>
            </a:r>
            <a:r>
              <a:rPr lang="ru-RU" sz="2400" dirty="0"/>
              <a:t> </a:t>
            </a:r>
            <a:r>
              <a:rPr lang="ru-RU" sz="2400" dirty="0" err="1"/>
              <a:t>ключовими</a:t>
            </a:r>
            <a:r>
              <a:rPr lang="ru-RU" sz="2400" dirty="0"/>
              <a:t> </a:t>
            </a:r>
            <a:r>
              <a:rPr lang="en-US" sz="2400" dirty="0"/>
              <a:t>KPI, </a:t>
            </a:r>
            <a:r>
              <a:rPr lang="ru-RU" sz="2400" dirty="0" err="1"/>
              <a:t>сегментаціями</a:t>
            </a:r>
            <a:r>
              <a:rPr lang="ru-RU" sz="2400" dirty="0"/>
              <a:t> за мовами, пристроями, </a:t>
            </a:r>
            <a:r>
              <a:rPr lang="ru-RU" sz="2400" dirty="0" err="1"/>
              <a:t>країнами</a:t>
            </a:r>
            <a:r>
              <a:rPr lang="ru-RU" sz="2400" dirty="0"/>
              <a:t> та </a:t>
            </a:r>
            <a:r>
              <a:rPr lang="ru-RU" sz="2400" dirty="0" err="1"/>
              <a:t>кампаніями</a:t>
            </a:r>
            <a:r>
              <a:rPr lang="ru-RU" sz="2400" dirty="0"/>
              <a:t> — з </a:t>
            </a:r>
            <a:r>
              <a:rPr lang="ru-RU" sz="2400" dirty="0" err="1"/>
              <a:t>можливістю</a:t>
            </a:r>
            <a:r>
              <a:rPr lang="ru-RU" sz="2400" dirty="0"/>
              <a:t> </a:t>
            </a:r>
            <a:r>
              <a:rPr lang="ru-RU" sz="2400" dirty="0" err="1"/>
              <a:t>фільтрації</a:t>
            </a:r>
            <a:r>
              <a:rPr lang="ru-RU" sz="2400" dirty="0"/>
              <a:t> для </a:t>
            </a:r>
            <a:r>
              <a:rPr lang="ru-RU" sz="2400" dirty="0" err="1"/>
              <a:t>глибшої</a:t>
            </a:r>
            <a:r>
              <a:rPr lang="ru-RU" sz="2400" dirty="0"/>
              <a:t> </a:t>
            </a:r>
            <a:r>
              <a:rPr lang="ru-RU" sz="2400" dirty="0" err="1"/>
              <a:t>аналітики</a:t>
            </a:r>
            <a:r>
              <a:rPr lang="ru-RU" sz="2400" dirty="0"/>
              <a:t>.</a:t>
            </a:r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894470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A21AB-816A-4C15-5140-F0004821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609600"/>
            <a:ext cx="11401425" cy="1257300"/>
          </a:xfrm>
        </p:spPr>
        <p:txBody>
          <a:bodyPr>
            <a:normAutofit fontScale="90000"/>
          </a:bodyPr>
          <a:lstStyle/>
          <a:p>
            <a:r>
              <a:rPr lang="uk-UA" dirty="0"/>
              <a:t>Інтерактивний </a:t>
            </a:r>
            <a:r>
              <a:rPr lang="en-US" dirty="0"/>
              <a:t>Dashboard</a:t>
            </a:r>
            <a:br>
              <a:rPr lang="en-US" dirty="0"/>
            </a:br>
            <a:r>
              <a:rPr lang="en-US" sz="2000" dirty="0">
                <a:hlinkClick r:id="rId2"/>
              </a:rPr>
              <a:t>https://public.tableau.com/app/profile/olena.avramenko4187/viz/Project1_AvramenKo/E-commerceFunnel?publish=yes</a:t>
            </a:r>
            <a:br>
              <a:rPr lang="uk-UA" sz="2000" dirty="0"/>
            </a:br>
            <a:br>
              <a:rPr lang="en-US" dirty="0"/>
            </a:br>
            <a:endParaRPr lang="ru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2447D8-41B9-42D0-4807-3CCE456EF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535" y="1400588"/>
            <a:ext cx="7306930" cy="50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0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0FF06-25A5-6D32-613C-A0D61ECB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Щиро дякую </a:t>
            </a:r>
            <a:r>
              <a:rPr lang="en-US" dirty="0" err="1"/>
              <a:t>GoIT</a:t>
            </a:r>
            <a:r>
              <a:rPr lang="en-US" dirty="0"/>
              <a:t>!</a:t>
            </a:r>
            <a:br>
              <a:rPr lang="en-US" dirty="0"/>
            </a:br>
            <a:br>
              <a:rPr lang="en-US" dirty="0"/>
            </a:br>
            <a:r>
              <a:rPr lang="uk-UA" dirty="0"/>
              <a:t>Це була захоплююча подорож!</a:t>
            </a:r>
            <a:br>
              <a:rPr lang="uk-UA" dirty="0"/>
            </a:br>
            <a:br>
              <a:rPr lang="uk-UA" dirty="0"/>
            </a:br>
            <a:r>
              <a:rPr lang="uk-UA" dirty="0"/>
              <a:t>Ви неймовірні!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B55B19-343C-7DA5-2885-04C7C216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76" y="414278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68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{C464EAB3-52B0-4014-9973-6CB716A5A3B3}tf11665031_win32</Template>
  <TotalTime>1698</TotalTime>
  <Words>596</Words>
  <Application>Microsoft Office PowerPoint</Application>
  <PresentationFormat>Широкоэкранный</PresentationFormat>
  <Paragraphs>74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 Nova</vt:lpstr>
      <vt:lpstr>Arial Nova Light</vt:lpstr>
      <vt:lpstr>Roboto Mono</vt:lpstr>
      <vt:lpstr>Wingdings 2</vt:lpstr>
      <vt:lpstr>SlateVTI</vt:lpstr>
      <vt:lpstr>  Курс: “Data Analyst”  Фінальний проект №1</vt:lpstr>
      <vt:lpstr>Ecommerce Funnel Аналіз воронки конверсій  інтернет-магазину</vt:lpstr>
      <vt:lpstr>Функціонал проекту:</vt:lpstr>
      <vt:lpstr>Крок 1. Запит    </vt:lpstr>
      <vt:lpstr>Фінальний запит https://console.cloud.google.com/bigquery?sq=446921047291:585c6e57fc614e66a9949228b4fe9b58</vt:lpstr>
      <vt:lpstr>Крок 2. Передача отриманих даних в Tableau</vt:lpstr>
      <vt:lpstr>Портрет Замовника</vt:lpstr>
      <vt:lpstr>Інтерактивний Dashboard https://public.tableau.com/app/profile/olena.avramenko4187/viz/Project1_AvramenKo/E-commerceFunnel?publish=yes  </vt:lpstr>
      <vt:lpstr>Щиро дякую GoIT!  Це була захоплююча подорож!  Ви неймовірні!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Elena Avramenko</dc:creator>
  <cp:lastModifiedBy>Elena Avramenko</cp:lastModifiedBy>
  <cp:revision>8</cp:revision>
  <dcterms:created xsi:type="dcterms:W3CDTF">2025-05-01T15:48:10Z</dcterms:created>
  <dcterms:modified xsi:type="dcterms:W3CDTF">2025-05-04T23:11:47Z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